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5143500" cx="9144000"/>
  <p:notesSz cx="6858000" cy="9144000"/>
  <p:embeddedFontLst>
    <p:embeddedFont>
      <p:font typeface="Poppins"/>
      <p:regular r:id="rId14"/>
      <p:bold r:id="rId15"/>
      <p:italic r:id="rId16"/>
      <p:boldItalic r:id="rId17"/>
    </p:embeddedFont>
    <p:embeddedFont>
      <p:font typeface="Poppins Light"/>
      <p:regular r:id="rId18"/>
      <p:bold r:id="rId19"/>
      <p:italic r:id="rId20"/>
      <p:boldItalic r:id="rId21"/>
    </p:embeddedFont>
    <p:embeddedFont>
      <p:font typeface="Poppins SemiBold"/>
      <p:regular r:id="rId22"/>
      <p:bold r:id="rId23"/>
      <p:italic r:id="rId24"/>
      <p:boldItalic r:id="rId25"/>
    </p:embeddedFont>
    <p:embeddedFont>
      <p:font typeface="IBM Plex Mono"/>
      <p:regular r:id="rId26"/>
      <p:bold r:id="rId27"/>
      <p:italic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7048776-9C58-4C8C-BAD0-97A5E4806774}">
  <a:tblStyle styleId="{77048776-9C58-4C8C-BAD0-97A5E480677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oppinsLight-italic.fntdata"/><Relationship Id="rId22" Type="http://schemas.openxmlformats.org/officeDocument/2006/relationships/font" Target="fonts/PoppinsSemiBold-regular.fntdata"/><Relationship Id="rId21" Type="http://schemas.openxmlformats.org/officeDocument/2006/relationships/font" Target="fonts/PoppinsLight-boldItalic.fntdata"/><Relationship Id="rId24" Type="http://schemas.openxmlformats.org/officeDocument/2006/relationships/font" Target="fonts/PoppinsSemiBold-italic.fntdata"/><Relationship Id="rId23" Type="http://schemas.openxmlformats.org/officeDocument/2006/relationships/font" Target="fonts/PoppinsSemiBold-bold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IBMPlexMono-regular.fntdata"/><Relationship Id="rId25" Type="http://schemas.openxmlformats.org/officeDocument/2006/relationships/font" Target="fonts/PoppinsSemiBold-boldItalic.fntdata"/><Relationship Id="rId28" Type="http://schemas.openxmlformats.org/officeDocument/2006/relationships/font" Target="fonts/IBMPlexMono-italic.fntdata"/><Relationship Id="rId27" Type="http://schemas.openxmlformats.org/officeDocument/2006/relationships/font" Target="fonts/IBMPlexMono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IBMPlexMono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font" Target="fonts/Poppins-bold.fntdata"/><Relationship Id="rId14" Type="http://schemas.openxmlformats.org/officeDocument/2006/relationships/font" Target="fonts/Poppins-regular.fntdata"/><Relationship Id="rId17" Type="http://schemas.openxmlformats.org/officeDocument/2006/relationships/font" Target="fonts/Poppins-boldItalic.fntdata"/><Relationship Id="rId16" Type="http://schemas.openxmlformats.org/officeDocument/2006/relationships/font" Target="fonts/Poppins-italic.fntdata"/><Relationship Id="rId19" Type="http://schemas.openxmlformats.org/officeDocument/2006/relationships/font" Target="fonts/PoppinsLight-bold.fntdata"/><Relationship Id="rId18" Type="http://schemas.openxmlformats.org/officeDocument/2006/relationships/font" Target="fonts/PoppinsLight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478c2b05c_1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2478c2b05c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478c2b05c_3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478c2b05c_3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478c2b05c_3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2478c2b05c_3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b996a1095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b996a1095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b996a10950_0_2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2b996a10950_0_2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f21a05f78c_7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1f21a05f78c_7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f21a05f78c_7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1f21a05f78c_7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rtada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1018525" y="1908550"/>
            <a:ext cx="6096000" cy="86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oppins"/>
              <a:buNone/>
              <a:defRPr sz="24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5200"/>
              <a:buFont typeface="Poppins"/>
              <a:buNone/>
              <a:defRPr sz="5200"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5200"/>
              <a:buFont typeface="Poppins"/>
              <a:buNone/>
              <a:defRPr sz="5200"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5200"/>
              <a:buFont typeface="Poppins"/>
              <a:buNone/>
              <a:defRPr sz="5200"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5200"/>
              <a:buFont typeface="Poppins"/>
              <a:buNone/>
              <a:defRPr sz="5200"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5200"/>
              <a:buFont typeface="Poppins"/>
              <a:buNone/>
              <a:defRPr sz="5200"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5200"/>
              <a:buFont typeface="Poppins"/>
              <a:buNone/>
              <a:defRPr sz="5200"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5200"/>
              <a:buFont typeface="Poppins"/>
              <a:buNone/>
              <a:defRPr sz="5200"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5200"/>
              <a:buFont typeface="Poppins"/>
              <a:buNone/>
              <a:defRPr sz="52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2" name="Google Shape;12;p2"/>
          <p:cNvSpPr txBox="1"/>
          <p:nvPr>
            <p:ph idx="2" type="ctrTitle"/>
          </p:nvPr>
        </p:nvSpPr>
        <p:spPr>
          <a:xfrm>
            <a:off x="1018525" y="2713175"/>
            <a:ext cx="6907800" cy="33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oppins Light"/>
              <a:buNone/>
              <a:defRPr sz="12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Font typeface="Poppins"/>
              <a:buNone/>
              <a:defRPr sz="5200"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Font typeface="Poppins"/>
              <a:buNone/>
              <a:defRPr sz="5200"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Font typeface="Poppins"/>
              <a:buNone/>
              <a:defRPr sz="5200"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Font typeface="Poppins"/>
              <a:buNone/>
              <a:defRPr sz="5200"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Font typeface="Poppins"/>
              <a:buNone/>
              <a:defRPr sz="5200"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Font typeface="Poppins"/>
              <a:buNone/>
              <a:defRPr sz="5200"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Font typeface="Poppins"/>
              <a:buNone/>
              <a:defRPr sz="5200"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Font typeface="Poppins"/>
              <a:buNone/>
              <a:defRPr sz="52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13" name="Google Shape;13;p2"/>
          <p:cNvSpPr/>
          <p:nvPr/>
        </p:nvSpPr>
        <p:spPr>
          <a:xfrm>
            <a:off x="1110475" y="3210575"/>
            <a:ext cx="2244000" cy="291000"/>
          </a:xfrm>
          <a:prstGeom prst="roundRect">
            <a:avLst>
              <a:gd fmla="val 50000" name="adj"/>
            </a:avLst>
          </a:prstGeom>
          <a:solidFill>
            <a:srgbClr val="262B3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2"/>
          <p:cNvSpPr txBox="1"/>
          <p:nvPr>
            <p:ph idx="3" type="ctrTitle"/>
          </p:nvPr>
        </p:nvSpPr>
        <p:spPr>
          <a:xfrm>
            <a:off x="1170925" y="3185692"/>
            <a:ext cx="2099100" cy="33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Poppins Light"/>
              <a:buNone/>
              <a:defRPr sz="10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Font typeface="Poppins"/>
              <a:buNone/>
              <a:defRPr sz="5200"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Font typeface="Poppins"/>
              <a:buNone/>
              <a:defRPr sz="5200"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Font typeface="Poppins"/>
              <a:buNone/>
              <a:defRPr sz="5200"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Font typeface="Poppins"/>
              <a:buNone/>
              <a:defRPr sz="5200"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Font typeface="Poppins"/>
              <a:buNone/>
              <a:defRPr sz="5200"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Font typeface="Poppins"/>
              <a:buNone/>
              <a:defRPr sz="5200"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Font typeface="Poppins"/>
              <a:buNone/>
              <a:defRPr sz="5200"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Font typeface="Poppins"/>
              <a:buNone/>
              <a:defRPr sz="52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o+Imagen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41" name="Google Shape;41;p11"/>
          <p:cNvSpPr txBox="1"/>
          <p:nvPr>
            <p:ph type="title"/>
          </p:nvPr>
        </p:nvSpPr>
        <p:spPr>
          <a:xfrm>
            <a:off x="311700" y="1548750"/>
            <a:ext cx="3256800" cy="257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Poppins SemiBold"/>
              <a:buNone/>
              <a:defRPr sz="180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SECTION_TITLE_AND_DESCRIPTION">
    <p:bg>
      <p:bgPr>
        <a:solidFill>
          <a:srgbClr val="1BBC9B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44" name="Google Shape;44;p12"/>
          <p:cNvSpPr txBox="1"/>
          <p:nvPr>
            <p:ph type="title"/>
          </p:nvPr>
        </p:nvSpPr>
        <p:spPr>
          <a:xfrm>
            <a:off x="311700" y="1250075"/>
            <a:ext cx="3701400" cy="276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62B34"/>
              </a:buClr>
              <a:buSzPts val="3200"/>
              <a:buFont typeface="Poppins"/>
              <a:buNone/>
              <a:defRPr sz="3200">
                <a:solidFill>
                  <a:srgbClr val="262B34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200"/>
              <a:buFont typeface="Poppins"/>
              <a:buNone/>
              <a:defRPr sz="3200">
                <a:latin typeface="Poppins"/>
                <a:ea typeface="Poppins"/>
                <a:cs typeface="Poppins"/>
                <a:sym typeface="Poppi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200"/>
              <a:buFont typeface="Poppins"/>
              <a:buNone/>
              <a:defRPr sz="3200">
                <a:latin typeface="Poppins"/>
                <a:ea typeface="Poppins"/>
                <a:cs typeface="Poppins"/>
                <a:sym typeface="Poppi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200"/>
              <a:buFont typeface="Poppins"/>
              <a:buNone/>
              <a:defRPr sz="3200">
                <a:latin typeface="Poppins"/>
                <a:ea typeface="Poppins"/>
                <a:cs typeface="Poppins"/>
                <a:sym typeface="Poppi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200"/>
              <a:buFont typeface="Poppins"/>
              <a:buNone/>
              <a:defRPr sz="3200">
                <a:latin typeface="Poppins"/>
                <a:ea typeface="Poppins"/>
                <a:cs typeface="Poppins"/>
                <a:sym typeface="Poppi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200"/>
              <a:buFont typeface="Poppins"/>
              <a:buNone/>
              <a:defRPr sz="3200">
                <a:latin typeface="Poppins"/>
                <a:ea typeface="Poppins"/>
                <a:cs typeface="Poppins"/>
                <a:sym typeface="Poppi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200"/>
              <a:buFont typeface="Poppins"/>
              <a:buNone/>
              <a:defRPr sz="3200">
                <a:latin typeface="Poppins"/>
                <a:ea typeface="Poppins"/>
                <a:cs typeface="Poppins"/>
                <a:sym typeface="Poppi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200"/>
              <a:buFont typeface="Poppins"/>
              <a:buNone/>
              <a:defRPr sz="3200">
                <a:latin typeface="Poppins"/>
                <a:ea typeface="Poppins"/>
                <a:cs typeface="Poppins"/>
                <a:sym typeface="Poppi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200"/>
              <a:buFont typeface="Poppins"/>
              <a:buNone/>
              <a:defRPr sz="32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3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7" name="Google Shape;47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0" name="Google Shape;50;p1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1" name="Google Shape;51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 1">
  <p:cSld name="CUSTOM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o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311700" y="1548750"/>
            <a:ext cx="3716700" cy="257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Font typeface="Poppins SemiBold"/>
              <a:buNone/>
              <a:defRPr sz="180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s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20" name="Google Shape;20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875" y="1357300"/>
            <a:ext cx="301625" cy="228825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4"/>
          <p:cNvSpPr txBox="1"/>
          <p:nvPr>
            <p:ph idx="1" type="subTitle"/>
          </p:nvPr>
        </p:nvSpPr>
        <p:spPr>
          <a:xfrm>
            <a:off x="791775" y="1200275"/>
            <a:ext cx="4170900" cy="49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s 1">
  <p:cSld name="TITLE_AND_BOD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descr="Texto+Imagen 2.png" id="26" name="Google Shape;26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6"/>
          <p:cNvSpPr txBox="1"/>
          <p:nvPr>
            <p:ph type="title"/>
          </p:nvPr>
        </p:nvSpPr>
        <p:spPr>
          <a:xfrm>
            <a:off x="311700" y="1548750"/>
            <a:ext cx="3716700" cy="257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 SemiBold"/>
              <a:buNone/>
              <a:defRPr sz="18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o+Imagen 3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30" name="Google Shape;30;p7"/>
          <p:cNvSpPr txBox="1"/>
          <p:nvPr>
            <p:ph type="title"/>
          </p:nvPr>
        </p:nvSpPr>
        <p:spPr>
          <a:xfrm>
            <a:off x="311700" y="1039900"/>
            <a:ext cx="3716700" cy="30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Poppins SemiBold"/>
              <a:buNone/>
              <a:defRPr sz="180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Imagenes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33" name="Google Shape;33;p8"/>
          <p:cNvSpPr txBox="1"/>
          <p:nvPr>
            <p:ph type="title"/>
          </p:nvPr>
        </p:nvSpPr>
        <p:spPr>
          <a:xfrm>
            <a:off x="311700" y="1548750"/>
            <a:ext cx="3716700" cy="257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Poppins SemiBold"/>
              <a:buNone/>
              <a:defRPr sz="180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Imagenes">
  <p:cSld name="ONE_COLUMN_TEX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36" name="Google Shape;36;p9"/>
          <p:cNvSpPr txBox="1"/>
          <p:nvPr>
            <p:ph type="title"/>
          </p:nvPr>
        </p:nvSpPr>
        <p:spPr>
          <a:xfrm>
            <a:off x="311700" y="974375"/>
            <a:ext cx="3716700" cy="125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Poppins SemiBold"/>
              <a:buNone/>
              <a:defRPr sz="180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Imagenes + Codigo">
  <p:cSld name="ONE_COLUMN_TEXT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9.png"/><Relationship Id="rId4" Type="http://schemas.openxmlformats.org/officeDocument/2006/relationships/image" Target="../media/image14.png"/><Relationship Id="rId5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Relationship Id="rId4" Type="http://schemas.openxmlformats.org/officeDocument/2006/relationships/image" Target="../media/image18.jpg"/><Relationship Id="rId5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9.png"/><Relationship Id="rId4" Type="http://schemas.openxmlformats.org/officeDocument/2006/relationships/image" Target="../media/image1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Relationship Id="rId4" Type="http://schemas.openxmlformats.org/officeDocument/2006/relationships/image" Target="../media/image18.jpg"/><Relationship Id="rId5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9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7"/>
          <p:cNvSpPr txBox="1"/>
          <p:nvPr>
            <p:ph type="ctrTitle"/>
          </p:nvPr>
        </p:nvSpPr>
        <p:spPr>
          <a:xfrm>
            <a:off x="1018525" y="1908550"/>
            <a:ext cx="6096000" cy="86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CódigoFacilito.</a:t>
            </a:r>
            <a:endParaRPr/>
          </a:p>
        </p:txBody>
      </p:sp>
      <p:sp>
        <p:nvSpPr>
          <p:cNvPr id="61" name="Google Shape;61;p17"/>
          <p:cNvSpPr txBox="1"/>
          <p:nvPr>
            <p:ph idx="2" type="ctrTitle"/>
          </p:nvPr>
        </p:nvSpPr>
        <p:spPr>
          <a:xfrm>
            <a:off x="1018525" y="2713175"/>
            <a:ext cx="6907800" cy="33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Programaci</a:t>
            </a:r>
            <a:r>
              <a:rPr lang="es"/>
              <a:t>ón Básica en Java</a:t>
            </a:r>
            <a:endParaRPr/>
          </a:p>
        </p:txBody>
      </p:sp>
      <p:sp>
        <p:nvSpPr>
          <p:cNvPr id="62" name="Google Shape;62;p17"/>
          <p:cNvSpPr txBox="1"/>
          <p:nvPr>
            <p:ph idx="3" type="ctrTitle"/>
          </p:nvPr>
        </p:nvSpPr>
        <p:spPr>
          <a:xfrm>
            <a:off x="1170925" y="3185692"/>
            <a:ext cx="2099100" cy="33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Cynthia Castillo - Instructora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8"/>
          <p:cNvSpPr txBox="1"/>
          <p:nvPr>
            <p:ph idx="1" type="subTitle"/>
          </p:nvPr>
        </p:nvSpPr>
        <p:spPr>
          <a:xfrm>
            <a:off x="791775" y="1200275"/>
            <a:ext cx="5648700" cy="49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/>
              <a:t>Variables</a:t>
            </a:r>
            <a:endParaRPr/>
          </a:p>
        </p:txBody>
      </p:sp>
      <p:pic>
        <p:nvPicPr>
          <p:cNvPr id="68" name="Google Shape;6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875" y="1900308"/>
            <a:ext cx="301625" cy="228825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8"/>
          <p:cNvSpPr txBox="1"/>
          <p:nvPr>
            <p:ph idx="1" type="subTitle"/>
          </p:nvPr>
        </p:nvSpPr>
        <p:spPr>
          <a:xfrm>
            <a:off x="791775" y="1733675"/>
            <a:ext cx="5075100" cy="49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/>
              <a:t>Estructuras de control de flujo</a:t>
            </a:r>
            <a:endParaRPr/>
          </a:p>
        </p:txBody>
      </p:sp>
      <p:pic>
        <p:nvPicPr>
          <p:cNvPr id="70" name="Google Shape;7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875" y="2433708"/>
            <a:ext cx="301625" cy="228825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8"/>
          <p:cNvSpPr txBox="1"/>
          <p:nvPr>
            <p:ph idx="1" type="subTitle"/>
          </p:nvPr>
        </p:nvSpPr>
        <p:spPr>
          <a:xfrm>
            <a:off x="791775" y="2267075"/>
            <a:ext cx="5075100" cy="49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/>
              <a:t>Arreglos</a:t>
            </a:r>
            <a:endParaRPr/>
          </a:p>
        </p:txBody>
      </p:sp>
      <p:pic>
        <p:nvPicPr>
          <p:cNvPr id="72" name="Google Shape;7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875" y="3000883"/>
            <a:ext cx="301625" cy="228825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8"/>
          <p:cNvSpPr txBox="1"/>
          <p:nvPr>
            <p:ph idx="1" type="subTitle"/>
          </p:nvPr>
        </p:nvSpPr>
        <p:spPr>
          <a:xfrm>
            <a:off x="791775" y="2834250"/>
            <a:ext cx="5075100" cy="49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/>
              <a:t>Métodos y Funciones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YA0M8.jpg" id="78" name="Google Shape;78;p19"/>
          <p:cNvPicPr preferRelativeResize="0"/>
          <p:nvPr/>
        </p:nvPicPr>
        <p:blipFill rotWithShape="1">
          <a:blip r:embed="rId3">
            <a:alphaModFix/>
          </a:blip>
          <a:srcRect b="13591" l="0" r="0" t="0"/>
          <a:stretch/>
        </p:blipFill>
        <p:spPr>
          <a:xfrm>
            <a:off x="-45075" y="0"/>
            <a:ext cx="9189078" cy="52995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exto+Imagen 2.png" id="79" name="Google Shape;7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45075" y="0"/>
            <a:ext cx="9189077" cy="5168856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9"/>
          <p:cNvSpPr txBox="1"/>
          <p:nvPr>
            <p:ph type="title"/>
          </p:nvPr>
        </p:nvSpPr>
        <p:spPr>
          <a:xfrm>
            <a:off x="311700" y="1548750"/>
            <a:ext cx="3716700" cy="257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Tipos de Datos</a:t>
            </a:r>
            <a:endParaRPr/>
          </a:p>
        </p:txBody>
      </p:sp>
      <p:pic>
        <p:nvPicPr>
          <p:cNvPr id="81" name="Google Shape;81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77275" y="281033"/>
            <a:ext cx="301625" cy="228825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9"/>
          <p:cNvSpPr txBox="1"/>
          <p:nvPr/>
        </p:nvSpPr>
        <p:spPr>
          <a:xfrm>
            <a:off x="5305175" y="114400"/>
            <a:ext cx="5075100" cy="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" sz="24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Primitivos</a:t>
            </a:r>
            <a:endParaRPr sz="24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83" name="Google Shape;83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77275" y="2621258"/>
            <a:ext cx="301625" cy="228825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9"/>
          <p:cNvSpPr txBox="1"/>
          <p:nvPr/>
        </p:nvSpPr>
        <p:spPr>
          <a:xfrm>
            <a:off x="5305175" y="2454625"/>
            <a:ext cx="5075100" cy="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" sz="24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Objeto</a:t>
            </a:r>
            <a:endParaRPr sz="24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5" name="Google Shape;85;p19"/>
          <p:cNvSpPr txBox="1"/>
          <p:nvPr/>
        </p:nvSpPr>
        <p:spPr>
          <a:xfrm>
            <a:off x="5019025" y="668950"/>
            <a:ext cx="3009900" cy="66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oppins Light"/>
              <a:buChar char="●"/>
            </a:pPr>
            <a:r>
              <a:rPr lang="es" sz="12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byte</a:t>
            </a:r>
            <a:endParaRPr sz="1200">
              <a:solidFill>
                <a:srgbClr val="FFFFFF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oppins Light"/>
              <a:buChar char="●"/>
            </a:pPr>
            <a:r>
              <a:rPr lang="es" sz="12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short</a:t>
            </a:r>
            <a:endParaRPr sz="1200">
              <a:solidFill>
                <a:srgbClr val="FFFFFF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oppins Light"/>
              <a:buChar char="●"/>
            </a:pPr>
            <a:r>
              <a:rPr lang="es" sz="12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int</a:t>
            </a:r>
            <a:endParaRPr sz="1200">
              <a:solidFill>
                <a:srgbClr val="FFFFFF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oppins Light"/>
              <a:buChar char="●"/>
            </a:pPr>
            <a:r>
              <a:rPr lang="es" sz="12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long</a:t>
            </a:r>
            <a:endParaRPr sz="1200">
              <a:solidFill>
                <a:srgbClr val="FFFFFF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oppins Light"/>
              <a:buChar char="●"/>
            </a:pPr>
            <a:r>
              <a:rPr lang="es" sz="12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float</a:t>
            </a:r>
            <a:endParaRPr sz="1200">
              <a:solidFill>
                <a:srgbClr val="FFFFFF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oppins Light"/>
              <a:buChar char="●"/>
            </a:pPr>
            <a:r>
              <a:rPr lang="es" sz="12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double</a:t>
            </a:r>
            <a:endParaRPr sz="1200">
              <a:solidFill>
                <a:srgbClr val="FFFFFF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oppins Light"/>
              <a:buChar char="●"/>
            </a:pPr>
            <a:r>
              <a:rPr lang="es" sz="12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char</a:t>
            </a:r>
            <a:endParaRPr sz="1200">
              <a:solidFill>
                <a:srgbClr val="FFFFFF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oppins Light"/>
              <a:buChar char="●"/>
            </a:pPr>
            <a:r>
              <a:rPr lang="es" sz="12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boolean</a:t>
            </a:r>
            <a:endParaRPr sz="1200">
              <a:solidFill>
                <a:srgbClr val="FFFFFF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86" name="Google Shape;86;p19"/>
          <p:cNvSpPr txBox="1"/>
          <p:nvPr/>
        </p:nvSpPr>
        <p:spPr>
          <a:xfrm>
            <a:off x="5019025" y="3038475"/>
            <a:ext cx="3009900" cy="66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oppins Light"/>
              <a:buChar char="●"/>
            </a:pPr>
            <a:r>
              <a:rPr lang="es" sz="12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String</a:t>
            </a:r>
            <a:endParaRPr sz="1200">
              <a:solidFill>
                <a:srgbClr val="FFFFFF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oppins Light"/>
              <a:buChar char="●"/>
            </a:pPr>
            <a:r>
              <a:rPr lang="es" sz="12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Byte</a:t>
            </a:r>
            <a:endParaRPr sz="1200">
              <a:solidFill>
                <a:srgbClr val="FFFFFF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oppins Light"/>
              <a:buChar char="●"/>
            </a:pPr>
            <a:r>
              <a:rPr lang="es" sz="12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Short</a:t>
            </a:r>
            <a:endParaRPr sz="1200">
              <a:solidFill>
                <a:srgbClr val="FFFFFF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oppins Light"/>
              <a:buChar char="●"/>
            </a:pPr>
            <a:r>
              <a:rPr lang="es" sz="12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Integer</a:t>
            </a:r>
            <a:endParaRPr sz="1200">
              <a:solidFill>
                <a:srgbClr val="FFFFFF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oppins Light"/>
              <a:buChar char="●"/>
            </a:pPr>
            <a:r>
              <a:rPr lang="es" sz="12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Long</a:t>
            </a:r>
            <a:endParaRPr sz="1200">
              <a:solidFill>
                <a:srgbClr val="FFFFFF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oppins Light"/>
              <a:buChar char="●"/>
            </a:pPr>
            <a:r>
              <a:rPr lang="es" sz="12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Float</a:t>
            </a:r>
            <a:endParaRPr sz="1200">
              <a:solidFill>
                <a:srgbClr val="FFFFFF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oppins Light"/>
              <a:buChar char="●"/>
            </a:pPr>
            <a:r>
              <a:rPr lang="es" sz="12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Double</a:t>
            </a:r>
            <a:endParaRPr sz="1200">
              <a:solidFill>
                <a:srgbClr val="FFFFFF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oppins Light"/>
              <a:buChar char="●"/>
            </a:pPr>
            <a:r>
              <a:rPr lang="es" sz="12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Character</a:t>
            </a:r>
            <a:endParaRPr sz="1200">
              <a:solidFill>
                <a:srgbClr val="FFFFFF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oppins Light"/>
              <a:buChar char="●"/>
            </a:pPr>
            <a:r>
              <a:rPr lang="es" sz="12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Boolean</a:t>
            </a:r>
            <a:endParaRPr sz="1200">
              <a:solidFill>
                <a:srgbClr val="FFFFFF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oppins Light"/>
              <a:buChar char="●"/>
            </a:pPr>
            <a:r>
              <a:rPr lang="es" sz="12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Definidos por el desarrollador</a:t>
            </a:r>
            <a:endParaRPr sz="1200">
              <a:solidFill>
                <a:srgbClr val="FFFFFF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20"/>
          <p:cNvPicPr preferRelativeResize="0"/>
          <p:nvPr/>
        </p:nvPicPr>
        <p:blipFill rotWithShape="1">
          <a:blip r:embed="rId4">
            <a:alphaModFix/>
          </a:blip>
          <a:srcRect b="0" l="12912" r="12919" t="0"/>
          <a:stretch/>
        </p:blipFill>
        <p:spPr>
          <a:xfrm>
            <a:off x="3763600" y="0"/>
            <a:ext cx="5086428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20"/>
          <p:cNvSpPr txBox="1"/>
          <p:nvPr>
            <p:ph type="title"/>
          </p:nvPr>
        </p:nvSpPr>
        <p:spPr>
          <a:xfrm>
            <a:off x="896375" y="666675"/>
            <a:ext cx="3201900" cy="93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Estructuras de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control de flujo</a:t>
            </a:r>
            <a:endParaRPr/>
          </a:p>
        </p:txBody>
      </p:sp>
      <p:sp>
        <p:nvSpPr>
          <p:cNvPr id="94" name="Google Shape;94;p20"/>
          <p:cNvSpPr txBox="1"/>
          <p:nvPr/>
        </p:nvSpPr>
        <p:spPr>
          <a:xfrm>
            <a:off x="4191100" y="666675"/>
            <a:ext cx="3531600" cy="22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Son conjuntos de reglas que permiten controlar el flujo de las acciones. </a:t>
            </a:r>
            <a:endParaRPr sz="12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Condicionales e iterativas</a:t>
            </a:r>
            <a:endParaRPr sz="12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 Light"/>
              <a:buChar char="●"/>
            </a:pPr>
            <a:r>
              <a:rPr lang="es" sz="12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if/else</a:t>
            </a:r>
            <a:endParaRPr sz="12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 Light"/>
              <a:buChar char="●"/>
            </a:pPr>
            <a:r>
              <a:rPr lang="es" sz="12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switch</a:t>
            </a:r>
            <a:endParaRPr sz="12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 Light"/>
              <a:buChar char="●"/>
            </a:pPr>
            <a:r>
              <a:rPr lang="es" sz="12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for</a:t>
            </a:r>
            <a:endParaRPr sz="12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 Light"/>
              <a:buChar char="●"/>
            </a:pPr>
            <a:r>
              <a:rPr lang="es" sz="12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while</a:t>
            </a:r>
            <a:endParaRPr sz="12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 Light"/>
              <a:buChar char="●"/>
            </a:pPr>
            <a:r>
              <a:rPr lang="es" sz="12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do/while</a:t>
            </a:r>
            <a:endParaRPr sz="12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exto+Imagen 3 - Overlay.png" id="99" name="Google Shape;9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21"/>
          <p:cNvSpPr txBox="1"/>
          <p:nvPr>
            <p:ph type="title"/>
          </p:nvPr>
        </p:nvSpPr>
        <p:spPr>
          <a:xfrm>
            <a:off x="311700" y="1039900"/>
            <a:ext cx="3716700" cy="30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Arreglos / Arrays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Tipo de dato </a:t>
            </a:r>
            <a:r>
              <a:rPr lang="es"/>
              <a:t>estructurado, en el cual cada elemento se almacena de forma consecutiva en memoria.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01" name="Google Shape;101;p21"/>
          <p:cNvGraphicFramePr/>
          <p:nvPr/>
        </p:nvGraphicFramePr>
        <p:xfrm>
          <a:off x="5660088" y="2422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{77048776-9C58-4C8C-BAD0-97A5E4806774}</a:tableStyleId>
              </a:tblPr>
              <a:tblGrid>
                <a:gridCol w="615875"/>
                <a:gridCol w="615875"/>
                <a:gridCol w="615875"/>
                <a:gridCol w="615875"/>
                <a:gridCol w="615875"/>
              </a:tblGrid>
              <a:tr h="7579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26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4</a:t>
                      </a:r>
                      <a:endParaRPr sz="26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26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8</a:t>
                      </a:r>
                      <a:endParaRPr sz="26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26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8</a:t>
                      </a:r>
                      <a:endParaRPr sz="26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26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5</a:t>
                      </a:r>
                      <a:endParaRPr sz="26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26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9</a:t>
                      </a:r>
                      <a:endParaRPr sz="26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8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[</a:t>
                      </a:r>
                      <a:r>
                        <a:rPr lang="es" sz="8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0]</a:t>
                      </a:r>
                      <a:endParaRPr sz="8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8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[</a:t>
                      </a:r>
                      <a:r>
                        <a:rPr lang="es" sz="8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1]</a:t>
                      </a:r>
                      <a:endParaRPr sz="8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8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[</a:t>
                      </a:r>
                      <a:r>
                        <a:rPr lang="es" sz="8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2]</a:t>
                      </a:r>
                      <a:endParaRPr sz="8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8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[</a:t>
                      </a:r>
                      <a:r>
                        <a:rPr lang="es" sz="8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3]</a:t>
                      </a:r>
                      <a:endParaRPr sz="8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8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[</a:t>
                      </a:r>
                      <a:r>
                        <a:rPr lang="es" sz="8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4]</a:t>
                      </a:r>
                      <a:endParaRPr sz="8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sp>
        <p:nvSpPr>
          <p:cNvPr id="102" name="Google Shape;102;p21"/>
          <p:cNvSpPr txBox="1"/>
          <p:nvPr/>
        </p:nvSpPr>
        <p:spPr>
          <a:xfrm>
            <a:off x="5446877" y="1707750"/>
            <a:ext cx="3505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int[] miArreglo = new int[ ]</a:t>
            </a:r>
            <a:endParaRPr sz="1800">
              <a:solidFill>
                <a:schemeClr val="dk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cxnSp>
        <p:nvCxnSpPr>
          <p:cNvPr id="103" name="Google Shape;103;p21"/>
          <p:cNvCxnSpPr/>
          <p:nvPr/>
        </p:nvCxnSpPr>
        <p:spPr>
          <a:xfrm>
            <a:off x="8558025" y="1041725"/>
            <a:ext cx="14400" cy="701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4" name="Google Shape;104;p21"/>
          <p:cNvSpPr txBox="1"/>
          <p:nvPr/>
        </p:nvSpPr>
        <p:spPr>
          <a:xfrm>
            <a:off x="7357200" y="723050"/>
            <a:ext cx="1786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Tamaño del Arreglo</a:t>
            </a:r>
            <a:endParaRPr/>
          </a:p>
        </p:txBody>
      </p:sp>
      <p:cxnSp>
        <p:nvCxnSpPr>
          <p:cNvPr id="105" name="Google Shape;105;p21"/>
          <p:cNvCxnSpPr/>
          <p:nvPr/>
        </p:nvCxnSpPr>
        <p:spPr>
          <a:xfrm>
            <a:off x="4817950" y="2828575"/>
            <a:ext cx="738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6" name="Google Shape;106;p21"/>
          <p:cNvSpPr txBox="1"/>
          <p:nvPr/>
        </p:nvSpPr>
        <p:spPr>
          <a:xfrm>
            <a:off x="4137550" y="2643925"/>
            <a:ext cx="680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Valor</a:t>
            </a:r>
            <a:endParaRPr/>
          </a:p>
        </p:txBody>
      </p:sp>
      <p:cxnSp>
        <p:nvCxnSpPr>
          <p:cNvPr id="107" name="Google Shape;107;p21"/>
          <p:cNvCxnSpPr/>
          <p:nvPr/>
        </p:nvCxnSpPr>
        <p:spPr>
          <a:xfrm>
            <a:off x="4814575" y="3364800"/>
            <a:ext cx="738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8" name="Google Shape;108;p21"/>
          <p:cNvSpPr txBox="1"/>
          <p:nvPr/>
        </p:nvSpPr>
        <p:spPr>
          <a:xfrm>
            <a:off x="3957100" y="3180150"/>
            <a:ext cx="857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Índice</a:t>
            </a:r>
            <a:endParaRPr/>
          </a:p>
        </p:txBody>
      </p:sp>
      <p:sp>
        <p:nvSpPr>
          <p:cNvPr id="109" name="Google Shape;109;p21"/>
          <p:cNvSpPr txBox="1"/>
          <p:nvPr/>
        </p:nvSpPr>
        <p:spPr>
          <a:xfrm>
            <a:off x="8377675" y="1707750"/>
            <a:ext cx="260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5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YA0M8.jpg" id="114" name="Google Shape;114;p22"/>
          <p:cNvPicPr preferRelativeResize="0"/>
          <p:nvPr/>
        </p:nvPicPr>
        <p:blipFill rotWithShape="1">
          <a:blip r:embed="rId3">
            <a:alphaModFix/>
          </a:blip>
          <a:srcRect b="13591" l="0" r="0" t="0"/>
          <a:stretch/>
        </p:blipFill>
        <p:spPr>
          <a:xfrm>
            <a:off x="-22550" y="-17275"/>
            <a:ext cx="9189078" cy="52995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Quote+Overlay.png" id="115" name="Google Shape;115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398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2"/>
          <p:cNvSpPr txBox="1"/>
          <p:nvPr/>
        </p:nvSpPr>
        <p:spPr>
          <a:xfrm>
            <a:off x="304475" y="1474800"/>
            <a:ext cx="3716700" cy="21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latin typeface="Poppins SemiBold"/>
                <a:ea typeface="Poppins SemiBold"/>
                <a:cs typeface="Poppins SemiBold"/>
                <a:sym typeface="Poppins SemiBold"/>
              </a:rPr>
              <a:t>Métodos y Funciones</a:t>
            </a:r>
            <a:endParaRPr sz="1800">
              <a:solidFill>
                <a:srgbClr val="000000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 u="sng">
                <a:latin typeface="Poppins SemiBold"/>
                <a:ea typeface="Poppins SemiBold"/>
                <a:cs typeface="Poppins SemiBold"/>
                <a:sym typeface="Poppins SemiBold"/>
              </a:rPr>
              <a:t>Función</a:t>
            </a:r>
            <a:r>
              <a:rPr lang="es" sz="1800">
                <a:latin typeface="Poppins SemiBold"/>
                <a:ea typeface="Poppins SemiBold"/>
                <a:cs typeface="Poppins SemiBold"/>
                <a:sym typeface="Poppins SemiBold"/>
              </a:rPr>
              <a:t>: bloque de código que realiza alguna operación.</a:t>
            </a:r>
            <a:endParaRPr sz="1800">
              <a:latin typeface="Poppins SemiBold"/>
              <a:ea typeface="Poppins SemiBold"/>
              <a:cs typeface="Poppins SemiBold"/>
              <a:sym typeface="Poppi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Poppins SemiBold"/>
              <a:ea typeface="Poppins SemiBold"/>
              <a:cs typeface="Poppins SemiBold"/>
              <a:sym typeface="Poppi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 u="sng">
                <a:latin typeface="Poppins SemiBold"/>
                <a:ea typeface="Poppins SemiBold"/>
                <a:cs typeface="Poppins SemiBold"/>
                <a:sym typeface="Poppins SemiBold"/>
              </a:rPr>
              <a:t>Método</a:t>
            </a:r>
            <a:r>
              <a:rPr lang="es" sz="1800">
                <a:latin typeface="Poppins SemiBold"/>
                <a:ea typeface="Poppins SemiBold"/>
                <a:cs typeface="Poppins SemiBold"/>
                <a:sym typeface="Poppins SemiBold"/>
              </a:rPr>
              <a:t>: una función que forma parte de una clase.</a:t>
            </a:r>
            <a:endParaRPr sz="1800">
              <a:latin typeface="Poppins SemiBold"/>
              <a:ea typeface="Poppins SemiBold"/>
              <a:cs typeface="Poppins SemiBold"/>
              <a:sym typeface="Poppi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17" name="Google Shape;117;p22"/>
          <p:cNvSpPr txBox="1"/>
          <p:nvPr/>
        </p:nvSpPr>
        <p:spPr>
          <a:xfrm>
            <a:off x="4506900" y="130350"/>
            <a:ext cx="4488900" cy="22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Firma de Métodos</a:t>
            </a:r>
            <a:endParaRPr b="1" sz="1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public static int maximo(int num1, int num2) {</a:t>
            </a:r>
            <a:endParaRPr sz="1200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	int resultado;</a:t>
            </a:r>
            <a:endParaRPr sz="1200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	if(num1 &gt; num2) {</a:t>
            </a:r>
            <a:endParaRPr sz="1200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		resultado = num1;</a:t>
            </a:r>
            <a:endParaRPr sz="1200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	} else {</a:t>
            </a:r>
            <a:endParaRPr sz="1200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		resultado = num2;</a:t>
            </a:r>
            <a:endParaRPr sz="1200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	}</a:t>
            </a:r>
            <a:endParaRPr sz="1200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	return resultado;</a:t>
            </a:r>
            <a:endParaRPr sz="1200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}</a:t>
            </a:r>
            <a:endParaRPr sz="1200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cxnSp>
        <p:nvCxnSpPr>
          <p:cNvPr id="118" name="Google Shape;118;p22"/>
          <p:cNvCxnSpPr/>
          <p:nvPr/>
        </p:nvCxnSpPr>
        <p:spPr>
          <a:xfrm>
            <a:off x="4579225" y="766825"/>
            <a:ext cx="1179300" cy="0"/>
          </a:xfrm>
          <a:prstGeom prst="straightConnector1">
            <a:avLst/>
          </a:prstGeom>
          <a:noFill/>
          <a:ln cap="flat" cmpd="sng" w="28575">
            <a:solidFill>
              <a:srgbClr val="98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9" name="Google Shape;119;p22"/>
          <p:cNvSpPr txBox="1"/>
          <p:nvPr/>
        </p:nvSpPr>
        <p:spPr>
          <a:xfrm>
            <a:off x="4629875" y="2709575"/>
            <a:ext cx="3805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980000"/>
                </a:solidFill>
                <a:latin typeface="Poppins"/>
                <a:ea typeface="Poppins"/>
                <a:cs typeface="Poppins"/>
                <a:sym typeface="Poppins"/>
              </a:rPr>
              <a:t>Modificadores: Permisos de la función y si es estática.</a:t>
            </a:r>
            <a:endParaRPr>
              <a:solidFill>
                <a:srgbClr val="98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120" name="Google Shape;120;p22"/>
          <p:cNvCxnSpPr/>
          <p:nvPr/>
        </p:nvCxnSpPr>
        <p:spPr>
          <a:xfrm flipH="1" rot="10800000">
            <a:off x="5888600" y="766875"/>
            <a:ext cx="260400" cy="72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1" name="Google Shape;121;p22"/>
          <p:cNvSpPr txBox="1"/>
          <p:nvPr/>
        </p:nvSpPr>
        <p:spPr>
          <a:xfrm>
            <a:off x="4629875" y="3260700"/>
            <a:ext cx="3805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Tipo de valor de retorno</a:t>
            </a:r>
            <a:endParaRPr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122" name="Google Shape;122;p22"/>
          <p:cNvCxnSpPr/>
          <p:nvPr/>
        </p:nvCxnSpPr>
        <p:spPr>
          <a:xfrm>
            <a:off x="6214150" y="774075"/>
            <a:ext cx="593100" cy="0"/>
          </a:xfrm>
          <a:prstGeom prst="straightConnector1">
            <a:avLst/>
          </a:prstGeom>
          <a:noFill/>
          <a:ln cap="flat" cmpd="sng" w="2857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3" name="Google Shape;123;p22"/>
          <p:cNvSpPr txBox="1"/>
          <p:nvPr/>
        </p:nvSpPr>
        <p:spPr>
          <a:xfrm>
            <a:off x="4629875" y="3584700"/>
            <a:ext cx="3805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4A86E8"/>
                </a:solidFill>
                <a:latin typeface="Poppins"/>
                <a:ea typeface="Poppins"/>
                <a:cs typeface="Poppins"/>
                <a:sym typeface="Poppins"/>
              </a:rPr>
              <a:t>Nombre de Función</a:t>
            </a:r>
            <a:endParaRPr>
              <a:solidFill>
                <a:srgbClr val="4A86E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124" name="Google Shape;124;p22"/>
          <p:cNvCxnSpPr/>
          <p:nvPr/>
        </p:nvCxnSpPr>
        <p:spPr>
          <a:xfrm>
            <a:off x="6915875" y="759600"/>
            <a:ext cx="1642200" cy="0"/>
          </a:xfrm>
          <a:prstGeom prst="straightConnector1">
            <a:avLst/>
          </a:prstGeom>
          <a:noFill/>
          <a:ln cap="flat" cmpd="sng" w="28575">
            <a:solidFill>
              <a:srgbClr val="9900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5" name="Google Shape;125;p22"/>
          <p:cNvSpPr txBox="1"/>
          <p:nvPr/>
        </p:nvSpPr>
        <p:spPr>
          <a:xfrm>
            <a:off x="4629875" y="3933475"/>
            <a:ext cx="3805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9900FF"/>
                </a:solidFill>
                <a:latin typeface="Poppins"/>
                <a:ea typeface="Poppins"/>
                <a:cs typeface="Poppins"/>
                <a:sym typeface="Poppins"/>
              </a:rPr>
              <a:t>Argumentos</a:t>
            </a:r>
            <a:endParaRPr>
              <a:solidFill>
                <a:srgbClr val="9900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23"/>
          <p:cNvPicPr preferRelativeResize="0"/>
          <p:nvPr/>
        </p:nvPicPr>
        <p:blipFill rotWithShape="1">
          <a:blip r:embed="rId4">
            <a:alphaModFix/>
          </a:blip>
          <a:srcRect b="0" l="12912" r="12919" t="0"/>
          <a:stretch/>
        </p:blipFill>
        <p:spPr>
          <a:xfrm>
            <a:off x="3763600" y="0"/>
            <a:ext cx="5086428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3"/>
          <p:cNvSpPr txBox="1"/>
          <p:nvPr>
            <p:ph type="title"/>
          </p:nvPr>
        </p:nvSpPr>
        <p:spPr>
          <a:xfrm>
            <a:off x="896375" y="666675"/>
            <a:ext cx="3201900" cy="93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REPOSITORIO DE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GITHUB</a:t>
            </a:r>
            <a:endParaRPr/>
          </a:p>
        </p:txBody>
      </p:sp>
      <p:sp>
        <p:nvSpPr>
          <p:cNvPr id="133" name="Google Shape;133;p23"/>
          <p:cNvSpPr txBox="1"/>
          <p:nvPr/>
        </p:nvSpPr>
        <p:spPr>
          <a:xfrm>
            <a:off x="474125" y="2025800"/>
            <a:ext cx="58476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</a:rPr>
              <a:t>https://github.com/cindychateau/Java-CodigoFacilito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YA0M8.jpg" id="138" name="Google Shape;138;p24"/>
          <p:cNvPicPr preferRelativeResize="0"/>
          <p:nvPr/>
        </p:nvPicPr>
        <p:blipFill rotWithShape="1">
          <a:blip r:embed="rId3">
            <a:alphaModFix/>
          </a:blip>
          <a:srcRect b="13591" l="0" r="0" t="0"/>
          <a:stretch/>
        </p:blipFill>
        <p:spPr>
          <a:xfrm>
            <a:off x="-22550" y="-17275"/>
            <a:ext cx="9189078" cy="52995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Quote+Overlay.png" id="139" name="Google Shape;139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398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4"/>
          <p:cNvSpPr txBox="1"/>
          <p:nvPr/>
        </p:nvSpPr>
        <p:spPr>
          <a:xfrm>
            <a:off x="235750" y="2435975"/>
            <a:ext cx="37167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latin typeface="Poppins SemiBold"/>
                <a:ea typeface="Poppins SemiBold"/>
                <a:cs typeface="Poppins SemiBold"/>
                <a:sym typeface="Poppins SemiBold"/>
              </a:rPr>
              <a:t>Ejercicios de Práctica</a:t>
            </a:r>
            <a:endParaRPr sz="1800">
              <a:solidFill>
                <a:srgbClr val="000000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41" name="Google Shape;141;p24"/>
          <p:cNvSpPr txBox="1"/>
          <p:nvPr/>
        </p:nvSpPr>
        <p:spPr>
          <a:xfrm>
            <a:off x="3952450" y="1343850"/>
            <a:ext cx="5116500" cy="24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1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-Crea una función que sume los números del 1 - 255</a:t>
            </a:r>
            <a:endParaRPr sz="21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1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-Crea una función que reciba un arreglo y regrese el número máximo</a:t>
            </a:r>
            <a:endParaRPr sz="21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1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-Crea una función que reciba un arreglo e imprima los números pares.</a:t>
            </a:r>
            <a:endParaRPr sz="21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1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-Crea una función que reciba un número y regrese verdadero o falso dependiendo si el número es primo.</a:t>
            </a:r>
            <a:endParaRPr sz="21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cxnSp>
        <p:nvCxnSpPr>
          <p:cNvPr id="142" name="Google Shape;142;p24"/>
          <p:cNvCxnSpPr/>
          <p:nvPr/>
        </p:nvCxnSpPr>
        <p:spPr>
          <a:xfrm>
            <a:off x="4579225" y="766825"/>
            <a:ext cx="1179300" cy="0"/>
          </a:xfrm>
          <a:prstGeom prst="straightConnector1">
            <a:avLst/>
          </a:prstGeom>
          <a:noFill/>
          <a:ln cap="flat" cmpd="sng" w="28575">
            <a:solidFill>
              <a:srgbClr val="98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3" name="Google Shape;143;p24"/>
          <p:cNvCxnSpPr/>
          <p:nvPr/>
        </p:nvCxnSpPr>
        <p:spPr>
          <a:xfrm flipH="1" rot="10800000">
            <a:off x="5888600" y="766875"/>
            <a:ext cx="260400" cy="72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4" name="Google Shape;144;p24"/>
          <p:cNvCxnSpPr/>
          <p:nvPr/>
        </p:nvCxnSpPr>
        <p:spPr>
          <a:xfrm>
            <a:off x="6214150" y="774075"/>
            <a:ext cx="593100" cy="0"/>
          </a:xfrm>
          <a:prstGeom prst="straightConnector1">
            <a:avLst/>
          </a:prstGeom>
          <a:noFill/>
          <a:ln cap="flat" cmpd="sng" w="2857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5" name="Google Shape;145;p24"/>
          <p:cNvCxnSpPr/>
          <p:nvPr/>
        </p:nvCxnSpPr>
        <p:spPr>
          <a:xfrm>
            <a:off x="6915875" y="759600"/>
            <a:ext cx="1642200" cy="0"/>
          </a:xfrm>
          <a:prstGeom prst="straightConnector1">
            <a:avLst/>
          </a:prstGeom>
          <a:noFill/>
          <a:ln cap="flat" cmpd="sng" w="28575">
            <a:solidFill>
              <a:srgbClr val="9900F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